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70" r:id="rId14"/>
    <p:sldId id="283" r:id="rId15"/>
    <p:sldId id="284" r:id="rId16"/>
    <p:sldId id="285" r:id="rId17"/>
    <p:sldId id="271" r:id="rId18"/>
    <p:sldId id="273" r:id="rId19"/>
    <p:sldId id="274" r:id="rId20"/>
    <p:sldId id="272" r:id="rId21"/>
    <p:sldId id="275" r:id="rId22"/>
    <p:sldId id="286" r:id="rId23"/>
    <p:sldId id="269" r:id="rId24"/>
    <p:sldId id="287" r:id="rId25"/>
    <p:sldId id="288" r:id="rId26"/>
    <p:sldId id="276" r:id="rId27"/>
    <p:sldId id="277" r:id="rId28"/>
    <p:sldId id="263" r:id="rId29"/>
    <p:sldId id="278" r:id="rId30"/>
    <p:sldId id="289" r:id="rId31"/>
    <p:sldId id="280" r:id="rId32"/>
    <p:sldId id="279" r:id="rId33"/>
    <p:sldId id="281" r:id="rId34"/>
    <p:sldId id="282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FF"/>
    <a:srgbClr val="CC00FF"/>
    <a:srgbClr val="FFCC00"/>
    <a:srgbClr val="FF99FF"/>
    <a:srgbClr val="99FF66"/>
    <a:srgbClr val="FFFF99"/>
    <a:srgbClr val="CCEC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1" d="100"/>
          <a:sy n="4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D64A-2A63-4EE7-BB58-62CEE1C68CF3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1841-D3A0-4E78-BF2E-9F6C809A6BF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C00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en-US" sz="6000" b="1" i="1" u="sng" dirty="0" smtClean="0">
                <a:solidFill>
                  <a:srgbClr val="C00000"/>
                </a:solidFill>
              </a:rPr>
              <a:t>LABAR</a:t>
            </a:r>
            <a:endParaRPr lang="fa-IR" sz="6000" b="1" i="1" u="sng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  <a:gradFill flip="none" rotWithShape="1">
            <a:gsLst>
              <a:gs pos="0">
                <a:srgbClr val="FFC00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fa-IR" sz="8000" b="1" dirty="0" smtClean="0">
                <a:solidFill>
                  <a:srgbClr val="C00000"/>
                </a:solidFill>
              </a:rPr>
              <a:t>زایمان طبیعی</a:t>
            </a:r>
          </a:p>
          <a:p>
            <a:r>
              <a:rPr lang="fa-IR" b="1" dirty="0" smtClean="0">
                <a:solidFill>
                  <a:srgbClr val="C00000"/>
                </a:solidFill>
              </a:rPr>
              <a:t>همکاران اتاق عمل بیمارستان شهدا بندرلنگه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608115"/>
            <a:ext cx="300039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99"/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r"/>
            <a:r>
              <a:rPr lang="fa-IR" sz="4000" b="1" dirty="0" smtClean="0"/>
              <a:t>علائم شروع زایمان:</a:t>
            </a:r>
            <a:endParaRPr lang="fa-I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>
              <a:buClr>
                <a:srgbClr val="FF0000"/>
              </a:buClr>
              <a:buNone/>
            </a:pPr>
            <a:endParaRPr lang="fa-IR" dirty="0"/>
          </a:p>
        </p:txBody>
      </p:sp>
      <p:sp>
        <p:nvSpPr>
          <p:cNvPr id="4" name="Flowchart: Punched Tape 3"/>
          <p:cNvSpPr/>
          <p:nvPr/>
        </p:nvSpPr>
        <p:spPr>
          <a:xfrm>
            <a:off x="2428860" y="2143116"/>
            <a:ext cx="5572164" cy="3857652"/>
          </a:xfrm>
          <a:prstGeom prst="flowChartPunchedTape">
            <a:avLst/>
          </a:prstGeom>
          <a:gradFill>
            <a:gsLst>
              <a:gs pos="0">
                <a:srgbClr val="FFFF99"/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Diltation</a:t>
            </a:r>
            <a:endParaRPr lang="en-US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Effacement</a:t>
            </a:r>
          </a:p>
          <a:p>
            <a:pPr algn="ctr"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Bloody Show</a:t>
            </a:r>
            <a:endParaRPr lang="fa-IR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fa-IR" b="1" dirty="0" smtClean="0"/>
              <a:t>مراحل زایمان:</a:t>
            </a:r>
            <a:br>
              <a:rPr lang="fa-IR" b="1" dirty="0" smtClean="0"/>
            </a:br>
            <a:r>
              <a:rPr lang="fa-IR" sz="3600" b="1" dirty="0" smtClean="0"/>
              <a:t>زایمان 4 مرحله دارد.</a:t>
            </a: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00B050"/>
                </a:solidFill>
              </a:rPr>
              <a:t>مرحله اول:</a:t>
            </a:r>
            <a:r>
              <a:rPr lang="fa-IR" sz="2800" dirty="0" smtClean="0"/>
              <a:t>از شروع انقباضات رحمی تا دیلایشن کامل سرویکس</a:t>
            </a:r>
          </a:p>
          <a:p>
            <a:pPr>
              <a:buClr>
                <a:srgbClr val="FF0000"/>
              </a:buClr>
              <a:buNone/>
            </a:pPr>
            <a:endParaRPr lang="fa-IR" sz="2800" dirty="0" smtClean="0"/>
          </a:p>
          <a:p>
            <a:pPr>
              <a:buClr>
                <a:srgbClr val="FF0000"/>
              </a:buClr>
              <a:buNone/>
            </a:pPr>
            <a:endParaRPr lang="fa-I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00B050"/>
                </a:solidFill>
              </a:rPr>
              <a:t>مرحله دوم:</a:t>
            </a:r>
            <a:r>
              <a:rPr lang="fa-IR" sz="2800" dirty="0" smtClean="0"/>
              <a:t>از اتساع کامل سرویکس تا خروج کامل جنین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00B050"/>
                </a:solidFill>
              </a:rPr>
              <a:t>مرحله سوم:</a:t>
            </a:r>
            <a:r>
              <a:rPr lang="fa-IR" sz="2800" dirty="0" smtClean="0"/>
              <a:t>از تولد نوزاد تا خروج کامل جفت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a-IR" sz="2800" dirty="0"/>
          </a:p>
          <a:p>
            <a:pPr>
              <a:buClr>
                <a:srgbClr val="FF0000"/>
              </a:buClr>
              <a:buNone/>
            </a:pPr>
            <a:endParaRPr lang="fa-I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800" dirty="0" smtClean="0">
                <a:solidFill>
                  <a:srgbClr val="00B050"/>
                </a:solidFill>
              </a:rPr>
              <a:t>مرحله چهارم:</a:t>
            </a:r>
            <a:r>
              <a:rPr lang="fa-IR" sz="2800" dirty="0" smtClean="0"/>
              <a:t>چند ساعت اول بعد از خروج جفت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 algn="r"/>
            <a:r>
              <a:rPr lang="en-US" b="1" i="1" u="sng" dirty="0" smtClean="0"/>
              <a:t>First stage</a:t>
            </a:r>
            <a:r>
              <a:rPr lang="fa-IR" b="1" i="1" u="sng" dirty="0" smtClean="0"/>
              <a:t>:</a:t>
            </a:r>
            <a:endParaRPr lang="fa-IR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fa-IR" sz="2800" b="1" dirty="0" smtClean="0"/>
              <a:t>مرحله اول در نخست زاها 18-6 ساعت(متوسط12-10) و در چند زاها 12-2 ساعت (متوسط8-6)</a:t>
            </a:r>
          </a:p>
          <a:p>
            <a:r>
              <a:rPr lang="fa-IR" sz="2800" b="1" dirty="0" smtClean="0"/>
              <a:t>مرحله اول غیر ارادی است</a:t>
            </a:r>
          </a:p>
          <a:p>
            <a:r>
              <a:rPr lang="fa-IR" sz="2800" b="1" dirty="0" smtClean="0"/>
              <a:t>نباید زور بزند</a:t>
            </a:r>
          </a:p>
          <a:p>
            <a:r>
              <a:rPr lang="fa-IR" sz="2800" b="1" dirty="0" smtClean="0"/>
              <a:t>دعوت به استراحت و ارامش مادر</a:t>
            </a:r>
          </a:p>
          <a:p>
            <a:r>
              <a:rPr lang="fa-IR" sz="2800" b="1" dirty="0" smtClean="0"/>
              <a:t>دو مرحله دارد: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fa-IR" sz="2800" b="1" dirty="0" smtClean="0"/>
              <a:t>فاز پنهان(نهفته)</a:t>
            </a:r>
            <a:r>
              <a:rPr lang="en-US" sz="2800" b="1" dirty="0" smtClean="0"/>
              <a:t>Latent phase</a:t>
            </a:r>
            <a:r>
              <a:rPr lang="fa-IR" sz="2800" b="1" dirty="0" smtClean="0"/>
              <a:t>:دیلایشن 5-4 سانتی سرویکس</a:t>
            </a:r>
            <a:endParaRPr lang="en-US" sz="2800" b="1" dirty="0" smtClean="0"/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endParaRPr lang="en-US" sz="2800" b="1" dirty="0"/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r>
              <a:rPr lang="fa-IR" sz="2800" b="1" dirty="0"/>
              <a:t>ف</a:t>
            </a:r>
            <a:r>
              <a:rPr lang="fa-IR" sz="2800" b="1" dirty="0" smtClean="0"/>
              <a:t>از فعال</a:t>
            </a:r>
            <a:r>
              <a:rPr lang="en-US" sz="2800" b="1" dirty="0" smtClean="0"/>
              <a:t>Active phase </a:t>
            </a:r>
            <a:r>
              <a:rPr lang="fa-IR" sz="2800" b="1" dirty="0" smtClean="0"/>
              <a:t>:  10 سانت شدن سرویکس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arenR"/>
            </a:pP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fa-IR" sz="3600" b="1" i="1" u="sng" dirty="0" smtClean="0"/>
              <a:t>فیزیولوژی مرحله اول:</a:t>
            </a:r>
            <a:endParaRPr lang="fa-IR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numCol="2"/>
          <a:lstStyle/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انقباضات رحمی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تشکیل سگمان فوقانی وتحتانی رحم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تشکیل حلقه فیزیولوزیک رترکشن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افاسمان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دیلاتاسیون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نمایش خونی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تقسیم مایع امینیوتیک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پاره شدن کیسه آب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r>
              <a:rPr lang="fa-IR" b="1" dirty="0" smtClean="0"/>
              <a:t>فشار محور جنینی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endParaRPr lang="fa-IR" b="1" dirty="0" smtClean="0"/>
          </a:p>
          <a:p>
            <a:pPr marL="514350" indent="-514350">
              <a:buClr>
                <a:srgbClr val="009900"/>
              </a:buClr>
              <a:buFont typeface="+mj-lt"/>
              <a:buAutoNum type="arabicParenR"/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D72F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Untitled-1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85818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Untitled-2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endParaRPr lang="fa-IR"/>
          </a:p>
        </p:txBody>
      </p:sp>
      <p:pic>
        <p:nvPicPr>
          <p:cNvPr id="4" name="Content Placeholder 3" descr="Untitled-3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715436" cy="6357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fa-IR" sz="3600" b="1" dirty="0" smtClean="0"/>
              <a:t>مداخلات مرحله اول:</a:t>
            </a: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fa-IR" b="1" dirty="0" smtClean="0"/>
              <a:t>مرحله اول زایمان خودبخود پیش میروند اما گاهی بدلایل زیر نیز به انحام مداخلات ضروری میباشد:</a:t>
            </a:r>
          </a:p>
          <a:p>
            <a:pPr marL="514350" indent="-514350">
              <a:buFont typeface="+mj-lt"/>
              <a:buAutoNum type="arabicParenR"/>
            </a:pPr>
            <a:r>
              <a:rPr lang="fa-IR" b="1" dirty="0" smtClean="0"/>
              <a:t>جلوگیری از طولانی شدن مرحله اول</a:t>
            </a:r>
          </a:p>
          <a:p>
            <a:pPr marL="514350" indent="-514350">
              <a:buFont typeface="+mj-lt"/>
              <a:buAutoNum type="arabicParenR"/>
            </a:pPr>
            <a:r>
              <a:rPr lang="fa-IR" b="1" dirty="0" smtClean="0"/>
              <a:t>در صورت عدم پیشرفت زایمان</a:t>
            </a:r>
          </a:p>
          <a:p>
            <a:pPr marL="514350" indent="-514350">
              <a:buNone/>
            </a:pPr>
            <a:r>
              <a:rPr lang="fa-IR" b="1" dirty="0" smtClean="0"/>
              <a:t>انواع مداخلات: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a-IR" b="1" dirty="0" smtClean="0"/>
              <a:t>آمینوتومی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a-IR" b="1" dirty="0" smtClean="0"/>
              <a:t>تجویز اکسی توسین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a-IR" b="1" dirty="0" smtClean="0"/>
              <a:t>معاینه واژینال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50800" dir="5400000" algn="ctr" rotWithShape="0">
              <a:srgbClr val="CC99FF"/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N/C </a:t>
            </a:r>
            <a:r>
              <a:rPr lang="fa-IR" sz="3600" b="1" dirty="0" smtClean="0"/>
              <a:t> مرحله اول:</a:t>
            </a: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contourW="12700">
            <a:contourClr>
              <a:srgbClr val="99FF66"/>
            </a:contourClr>
          </a:sp3d>
        </p:spPr>
        <p:txBody>
          <a:bodyPr numCol="2"/>
          <a:lstStyle/>
          <a:p>
            <a:r>
              <a:rPr lang="fa-IR" b="1" dirty="0" smtClean="0"/>
              <a:t>کنترل </a:t>
            </a:r>
            <a:r>
              <a:rPr lang="en-US" b="1" dirty="0" smtClean="0"/>
              <a:t>V/S</a:t>
            </a:r>
          </a:p>
          <a:p>
            <a:r>
              <a:rPr lang="fa-IR" b="1" dirty="0" smtClean="0"/>
              <a:t>کنترل </a:t>
            </a:r>
            <a:r>
              <a:rPr lang="en-US" b="1" dirty="0" smtClean="0"/>
              <a:t>FHR</a:t>
            </a:r>
            <a:endParaRPr lang="fa-IR" b="1" dirty="0" smtClean="0"/>
          </a:p>
          <a:p>
            <a:r>
              <a:rPr lang="fa-IR" b="1" dirty="0" smtClean="0"/>
              <a:t>کنترل انقباضات رحمی</a:t>
            </a:r>
          </a:p>
          <a:p>
            <a:r>
              <a:rPr lang="fa-IR" b="1" dirty="0"/>
              <a:t>ف</a:t>
            </a:r>
            <a:r>
              <a:rPr lang="fa-IR" b="1" dirty="0" smtClean="0"/>
              <a:t>عالیت و استراحت</a:t>
            </a:r>
          </a:p>
          <a:p>
            <a:r>
              <a:rPr lang="fa-IR" b="1" dirty="0" smtClean="0"/>
              <a:t>تغذیه</a:t>
            </a:r>
          </a:p>
          <a:p>
            <a:r>
              <a:rPr lang="fa-IR" b="1" dirty="0" smtClean="0"/>
              <a:t>تخلیه مثانه</a:t>
            </a:r>
          </a:p>
          <a:p>
            <a:r>
              <a:rPr lang="fa-IR" b="1" dirty="0" smtClean="0"/>
              <a:t>تخلیه رکتوم</a:t>
            </a:r>
          </a:p>
          <a:p>
            <a:r>
              <a:rPr lang="fa-IR" b="1" dirty="0" smtClean="0"/>
              <a:t>نظافت پرینه</a:t>
            </a:r>
          </a:p>
          <a:p>
            <a:r>
              <a:rPr lang="fa-IR" b="1" dirty="0" smtClean="0"/>
              <a:t>حمایت روانی</a:t>
            </a:r>
          </a:p>
          <a:p>
            <a:r>
              <a:rPr lang="fa-IR" b="1" dirty="0" smtClean="0"/>
              <a:t>تجویز ضد درد و ارامبخش</a:t>
            </a:r>
          </a:p>
          <a:p>
            <a:r>
              <a:rPr lang="fa-IR" b="1" dirty="0" smtClean="0"/>
              <a:t>بررسی مایع آمینیوتیک</a:t>
            </a:r>
          </a:p>
          <a:p>
            <a:endParaRPr lang="en-US" b="1" dirty="0" smtClean="0"/>
          </a:p>
          <a:p>
            <a:pPr>
              <a:buNone/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algn="r"/>
            <a:r>
              <a:rPr lang="fa-IR" b="1" i="1" u="sng" dirty="0" smtClean="0"/>
              <a:t>مرحله دوم زایمان:</a:t>
            </a:r>
            <a:endParaRPr lang="fa-IR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42999">
                <a:srgbClr val="FFA800"/>
              </a:gs>
              <a:gs pos="42999">
                <a:srgbClr val="FFA8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pPr>
              <a:buClr>
                <a:srgbClr val="002060"/>
              </a:buClr>
              <a:buNone/>
            </a:pPr>
            <a:endParaRPr lang="fa-IR" dirty="0" smtClean="0"/>
          </a:p>
        </p:txBody>
      </p:sp>
      <p:sp>
        <p:nvSpPr>
          <p:cNvPr id="4" name="8-Point Star 3"/>
          <p:cNvSpPr/>
          <p:nvPr/>
        </p:nvSpPr>
        <p:spPr>
          <a:xfrm>
            <a:off x="357158" y="1500174"/>
            <a:ext cx="8572560" cy="5000660"/>
          </a:xfrm>
          <a:prstGeom prst="star8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از دیلایشن 10سانتی سرویکس تا خروج کامل جنین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در نخست زاها متوسط 60-50 دقیقه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در چند زاها متوسط 30-20 دقیقه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مادر با زور زدن کمک به کوتاه شدن مرحله دوم میکند.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2060"/>
                </a:solidFill>
              </a:rPr>
              <a:t>مادر این مرحله را با احساس زور و فشار در پرینه و مقعد احساس میکند.</a:t>
            </a:r>
            <a:endParaRPr lang="fa-I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/>
              <a:t>تفاوت </a:t>
            </a:r>
            <a:r>
              <a:rPr lang="en-US" b="1" dirty="0" err="1" smtClean="0"/>
              <a:t>Labar</a:t>
            </a:r>
            <a:r>
              <a:rPr lang="fa-IR" b="1" dirty="0" smtClean="0"/>
              <a:t> با </a:t>
            </a:r>
            <a:r>
              <a:rPr lang="en-US" b="1" dirty="0" smtClean="0"/>
              <a:t>Delivery</a:t>
            </a:r>
            <a:r>
              <a:rPr lang="fa-IR" b="1" dirty="0" smtClean="0"/>
              <a:t>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</a:rPr>
              <a:t>زایمان:</a:t>
            </a:r>
          </a:p>
          <a:p>
            <a:r>
              <a:rPr lang="fa-IR" sz="2800" b="1" dirty="0" smtClean="0"/>
              <a:t>یک فرایند فیزیولوژیک در اثر انقباض خودبخودی رحم آغاز وجنین در زمان ترم خارج و بعد خروج جفت و پرده های جنینیرخ میدهد.</a:t>
            </a:r>
          </a:p>
          <a:p>
            <a:endParaRPr lang="fa-IR" sz="2800" b="1" dirty="0"/>
          </a:p>
          <a:p>
            <a:r>
              <a:rPr lang="fa-IR" sz="2800" b="1" dirty="0" smtClean="0">
                <a:solidFill>
                  <a:srgbClr val="C00000"/>
                </a:solidFill>
              </a:rPr>
              <a:t>وضع حمل:</a:t>
            </a:r>
          </a:p>
          <a:p>
            <a:r>
              <a:rPr lang="fa-IR" sz="2800" b="1" dirty="0" smtClean="0"/>
              <a:t>روشی که جنین و جفت از رحم خارج میشود.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r"/>
            <a:r>
              <a:rPr lang="fa-IR" sz="3600" dirty="0" smtClean="0"/>
              <a:t>عوامل موثر در پیشرفت مرحله دوم: 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 marL="514350" indent="-514350">
              <a:buNone/>
            </a:pPr>
            <a:r>
              <a:rPr lang="fa-IR" b="1" dirty="0" smtClean="0"/>
              <a:t>انقباضات رحمی:</a:t>
            </a:r>
            <a:r>
              <a:rPr lang="fa-IR" sz="2000" b="1" dirty="0" smtClean="0"/>
              <a:t>مدت.شدت وفاصله انقباضات</a:t>
            </a:r>
            <a:r>
              <a:rPr lang="en-US" sz="2000" b="1" dirty="0" smtClean="0"/>
              <a:t>min </a:t>
            </a:r>
            <a:r>
              <a:rPr lang="fa-IR" sz="2000" b="1" dirty="0" smtClean="0"/>
              <a:t> 2 و 60ثانیه </a:t>
            </a:r>
          </a:p>
          <a:p>
            <a:pPr marL="514350" indent="-514350">
              <a:buNone/>
            </a:pPr>
            <a:endParaRPr lang="fa-IR" b="1" dirty="0" smtClean="0"/>
          </a:p>
          <a:p>
            <a:pPr marL="514350" indent="-514350">
              <a:buNone/>
            </a:pPr>
            <a:r>
              <a:rPr lang="fa-IR" b="1" dirty="0" smtClean="0"/>
              <a:t>پایین آمدن پرزانتاسیون:</a:t>
            </a:r>
            <a:r>
              <a:rPr lang="fa-IR" sz="2000" b="1" dirty="0" smtClean="0"/>
              <a:t>پایین امدن عضو نمایش در نخست زاها اهسته و در چند زاها سریع</a:t>
            </a:r>
          </a:p>
          <a:p>
            <a:pPr marL="514350" indent="-514350">
              <a:buNone/>
            </a:pPr>
            <a:endParaRPr lang="fa-IR" b="1" dirty="0" smtClean="0"/>
          </a:p>
          <a:p>
            <a:pPr marL="514350" indent="-514350">
              <a:buNone/>
            </a:pPr>
            <a:r>
              <a:rPr lang="fa-IR" b="1" dirty="0" smtClean="0"/>
              <a:t>شرایط جنین:</a:t>
            </a:r>
            <a:r>
              <a:rPr lang="fa-IR" sz="2000" b="1" dirty="0" smtClean="0"/>
              <a:t>اندازه.وضعیت .قرار.</a:t>
            </a:r>
            <a:r>
              <a:rPr lang="en-US" sz="2000" b="1" dirty="0" smtClean="0"/>
              <a:t>FHR </a:t>
            </a:r>
            <a:r>
              <a:rPr lang="fa-IR" sz="2000" b="1" dirty="0" smtClean="0"/>
              <a:t> و مایع آمنیوتیک</a:t>
            </a:r>
          </a:p>
          <a:p>
            <a:pPr marL="514350" indent="-514350">
              <a:buNone/>
            </a:pPr>
            <a:endParaRPr lang="fa-IR" b="1" dirty="0" smtClean="0"/>
          </a:p>
          <a:p>
            <a:pPr marL="514350" indent="-514350">
              <a:buNone/>
            </a:pPr>
            <a:r>
              <a:rPr lang="fa-IR" b="1" dirty="0" smtClean="0"/>
              <a:t>شرایط مادر:</a:t>
            </a:r>
            <a:r>
              <a:rPr lang="fa-IR" sz="2000" b="1" dirty="0" smtClean="0"/>
              <a:t>اقطار لگنی و روحیه مادر و میزان زور زدن او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مکانیسم زایمان جنین: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دخول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Engagment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نزول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Descent</a:t>
            </a: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خم شدن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Flextion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چرخش داخلی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Int.Roration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به عقب خم شدن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</a:t>
            </a: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چرخش خارجی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Ext.Rotation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خروج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Expulsion</a:t>
            </a:r>
            <a:endParaRPr lang="fa-I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Untitled-4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290"/>
            <a:ext cx="7072362" cy="6643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r"/>
            <a:r>
              <a:rPr lang="fa-IR" dirty="0" smtClean="0"/>
              <a:t>مداخلات مرحله دوم: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اپی زیاتومی</a:t>
            </a:r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مانور ریتگن</a:t>
            </a:r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باز کردن راه هوایی نوزاد</a:t>
            </a:r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کمک به خروج جنین</a:t>
            </a:r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endParaRPr lang="fa-IR" sz="28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sz="2800" u="sng" dirty="0" smtClean="0"/>
              <a:t>جدا کردن بند ناف</a:t>
            </a:r>
            <a:endParaRPr lang="fa-IR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Untitled-5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8929718" cy="478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Untitled-6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07223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r>
              <a:rPr lang="en-US" dirty="0" smtClean="0"/>
              <a:t>N/C </a:t>
            </a:r>
            <a:r>
              <a:rPr lang="fa-IR" dirty="0" smtClean="0"/>
              <a:t> مرحله دوم: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fa-IR" dirty="0" smtClean="0">
                <a:solidFill>
                  <a:schemeClr val="accent2"/>
                </a:solidFill>
              </a:rPr>
              <a:t>آماده کردن اتاق و وسایل</a:t>
            </a:r>
          </a:p>
          <a:p>
            <a:r>
              <a:rPr lang="fa-IR" dirty="0" smtClean="0">
                <a:solidFill>
                  <a:schemeClr val="accent2"/>
                </a:solidFill>
              </a:rPr>
              <a:t>وضعیت مناسب مادر</a:t>
            </a:r>
          </a:p>
          <a:p>
            <a:r>
              <a:rPr lang="fa-IR" dirty="0" smtClean="0">
                <a:solidFill>
                  <a:schemeClr val="accent2"/>
                </a:solidFill>
              </a:rPr>
              <a:t>رعایت نکات استریل</a:t>
            </a:r>
          </a:p>
          <a:p>
            <a:r>
              <a:rPr lang="fa-IR" dirty="0" smtClean="0">
                <a:solidFill>
                  <a:schemeClr val="accent2"/>
                </a:solidFill>
              </a:rPr>
              <a:t>کنترل </a:t>
            </a:r>
            <a:r>
              <a:rPr lang="en-US" dirty="0" smtClean="0">
                <a:solidFill>
                  <a:schemeClr val="accent2"/>
                </a:solidFill>
              </a:rPr>
              <a:t> FHR</a:t>
            </a:r>
            <a:r>
              <a:rPr lang="fa-IR" dirty="0" smtClean="0">
                <a:solidFill>
                  <a:schemeClr val="accent2"/>
                </a:solidFill>
              </a:rPr>
              <a:t> و</a:t>
            </a:r>
            <a:r>
              <a:rPr lang="en-US" dirty="0" smtClean="0">
                <a:solidFill>
                  <a:schemeClr val="accent2"/>
                </a:solidFill>
              </a:rPr>
              <a:t>V/S </a:t>
            </a:r>
            <a:r>
              <a:rPr lang="fa-IR" dirty="0" smtClean="0">
                <a:solidFill>
                  <a:schemeClr val="accent2"/>
                </a:solidFill>
              </a:rPr>
              <a:t> مادر</a:t>
            </a:r>
          </a:p>
          <a:p>
            <a:r>
              <a:rPr lang="fa-IR" dirty="0" smtClean="0">
                <a:solidFill>
                  <a:schemeClr val="accent2"/>
                </a:solidFill>
              </a:rPr>
              <a:t>توجه به نوزاد</a:t>
            </a:r>
            <a:endParaRPr lang="fa-I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fa-IR" dirty="0" smtClean="0"/>
              <a:t>مرحله سوم زایمان: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fa-IR" dirty="0"/>
          </a:p>
        </p:txBody>
      </p:sp>
      <p:sp>
        <p:nvSpPr>
          <p:cNvPr id="6" name="Down Ribbon 5"/>
          <p:cNvSpPr/>
          <p:nvPr/>
        </p:nvSpPr>
        <p:spPr>
          <a:xfrm>
            <a:off x="285720" y="1357298"/>
            <a:ext cx="8858280" cy="4786346"/>
          </a:xfrm>
          <a:prstGeom prst="ribbon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جداشدن و خروج کامل جفت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بین حداقل 15-5 و حداکثر 30 دقیقه زمان 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گاهی بدلیل خستگی مادر تا یک ساعت طول میکشد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جمع شدن خودبخودی رحم پس از تولد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کاهش سطح تماس جفت با اندومتر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جداشدن جفت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شروع خونریزی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ادامه انقباضات رحم و بیتر جمع شدن رحم</a:t>
            </a:r>
          </a:p>
          <a:p>
            <a:pPr algn="ctr">
              <a:buFont typeface="Wingdings" pitchFamily="2" charset="2"/>
              <a:buChar char="v"/>
            </a:pPr>
            <a:r>
              <a:rPr lang="fa-IR" sz="2000" dirty="0" smtClean="0"/>
              <a:t>ماساز رحم و تجویز اکسی توسین  و جلوگیری از اتونی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fa-IR" b="1" i="1" u="sng" dirty="0" smtClean="0"/>
              <a:t>موانع جدا شدن جفت:</a:t>
            </a:r>
            <a:endParaRPr lang="fa-IR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715536" cy="5757890"/>
          </a:xfr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fa-IR" dirty="0"/>
          </a:p>
        </p:txBody>
      </p:sp>
      <p:sp>
        <p:nvSpPr>
          <p:cNvPr id="4" name="Vertical Scroll 3"/>
          <p:cNvSpPr/>
          <p:nvPr/>
        </p:nvSpPr>
        <p:spPr>
          <a:xfrm>
            <a:off x="928662" y="1643050"/>
            <a:ext cx="6786610" cy="5214950"/>
          </a:xfrm>
          <a:prstGeom prst="verticalScroll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arenR"/>
            </a:pPr>
            <a:r>
              <a:rPr lang="fa-IR" sz="2800" b="1" dirty="0" smtClean="0"/>
              <a:t>انقباضات ضعیف و ناکافی رحم</a:t>
            </a:r>
          </a:p>
          <a:p>
            <a:pPr marL="342900" indent="-342900" algn="ctr">
              <a:buFont typeface="+mj-lt"/>
              <a:buAutoNum type="arabicParenR"/>
            </a:pPr>
            <a:endParaRPr lang="fa-IR" sz="2800" b="1" dirty="0" smtClean="0"/>
          </a:p>
          <a:p>
            <a:pPr marL="342900" indent="-342900" algn="ctr">
              <a:buFont typeface="+mj-lt"/>
              <a:buAutoNum type="arabicParenR"/>
            </a:pPr>
            <a:r>
              <a:rPr lang="fa-IR" sz="2800" b="1" dirty="0" smtClean="0"/>
              <a:t>چسبندگی غیر طبیعی جفت به رحم:اکرتا .اینکرتا و پرکرتا</a:t>
            </a:r>
          </a:p>
          <a:p>
            <a:pPr marL="342900" indent="-342900" algn="ctr">
              <a:buFont typeface="+mj-lt"/>
              <a:buAutoNum type="arabicParenR"/>
            </a:pPr>
            <a:endParaRPr lang="fa-IR" sz="2800" b="1" dirty="0" smtClean="0"/>
          </a:p>
          <a:p>
            <a:pPr marL="342900" indent="-342900" algn="ctr">
              <a:buFont typeface="+mj-lt"/>
              <a:buAutoNum type="arabicParenR"/>
            </a:pPr>
            <a:r>
              <a:rPr lang="fa-IR" sz="2800" b="1" dirty="0" smtClean="0"/>
              <a:t>پربودن مثانه</a:t>
            </a:r>
          </a:p>
          <a:p>
            <a:pPr marL="342900" indent="-342900" algn="ctr">
              <a:buFont typeface="+mj-lt"/>
              <a:buAutoNum type="arabicParenR"/>
            </a:pPr>
            <a:endParaRPr lang="fa-IR" sz="2800" b="1" dirty="0" smtClean="0"/>
          </a:p>
          <a:p>
            <a:pPr marL="342900" indent="-342900" algn="ctr">
              <a:buFont typeface="+mj-lt"/>
              <a:buAutoNum type="arabicParenR"/>
            </a:pPr>
            <a:r>
              <a:rPr lang="fa-IR" sz="2800" b="1" dirty="0" smtClean="0"/>
              <a:t>اداره نادرست مرحله سوم:دستکاری بیمورد و تزریق نابجای سینتو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fa-IR" sz="4000" dirty="0" smtClean="0"/>
              <a:t>جدا شدن جفت:</a:t>
            </a:r>
            <a:endParaRPr lang="fa-IR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fa-IR" sz="4000" dirty="0"/>
          </a:p>
        </p:txBody>
      </p:sp>
      <p:sp>
        <p:nvSpPr>
          <p:cNvPr id="9" name="Flowchart: Multidocument 8"/>
          <p:cNvSpPr/>
          <p:nvPr/>
        </p:nvSpPr>
        <p:spPr>
          <a:xfrm>
            <a:off x="5143504" y="2357430"/>
            <a:ext cx="3714776" cy="3286148"/>
          </a:xfrm>
          <a:prstGeom prst="flowChartMultidocument">
            <a:avLst/>
          </a:prstGeom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روش شولتز</a:t>
            </a:r>
            <a:endParaRPr lang="fa-IR" sz="4000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857224" y="2000240"/>
            <a:ext cx="3714776" cy="4143404"/>
          </a:xfrm>
          <a:prstGeom prst="flowChartMultidocumen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/>
              <a:t>روش دانکن</a:t>
            </a:r>
            <a:endParaRPr lang="fa-I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/>
            <a:r>
              <a:rPr lang="fa-IR" sz="3200" b="1" dirty="0" smtClean="0"/>
              <a:t>زایمان ترم:</a:t>
            </a:r>
            <a:br>
              <a:rPr lang="fa-IR" sz="3200" b="1" dirty="0" smtClean="0"/>
            </a:br>
            <a:r>
              <a:rPr lang="fa-IR" sz="2800" b="1" dirty="0" smtClean="0"/>
              <a:t>هفته37 تا 42 یا 280 روز بعد از </a:t>
            </a:r>
            <a:r>
              <a:rPr lang="en-US" sz="2800" b="1" dirty="0" smtClean="0"/>
              <a:t>LMP</a:t>
            </a:r>
            <a:endParaRPr lang="fa-I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fa-IR" b="1" dirty="0" smtClean="0"/>
              <a:t>زایمان طولانی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Prolang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a-IR" b="1" dirty="0" smtClean="0"/>
              <a:t>بیشتر از 24 ساعت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زایمان زودرس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Preterm L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a-IR" b="1" dirty="0" smtClean="0"/>
              <a:t>قبل از هفته37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زایمان دیررس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Postterm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a-IR" b="1" dirty="0" smtClean="0"/>
              <a:t>بعد از هفته42 </a:t>
            </a:r>
          </a:p>
          <a:p>
            <a:pPr>
              <a:buNone/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6" name="Content Placeholder 3" descr="Untitled-7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858180" cy="4454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fa-IR" b="1" i="1" u="sng" dirty="0" smtClean="0"/>
              <a:t>نکته:</a:t>
            </a:r>
            <a:endParaRPr lang="fa-IR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5" name="Cloud 4"/>
          <p:cNvSpPr/>
          <p:nvPr/>
        </p:nvSpPr>
        <p:spPr>
          <a:xfrm>
            <a:off x="642910" y="1285860"/>
            <a:ext cx="8286808" cy="4857784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اولین علامت جدا شدن جفت:سفت و کروی شدن رحم</a:t>
            </a:r>
          </a:p>
          <a:p>
            <a:pPr algn="ctr"/>
            <a:endParaRPr lang="fa-IR" sz="2400" b="1" dirty="0" smtClean="0"/>
          </a:p>
          <a:p>
            <a:pPr algn="ctr"/>
            <a:r>
              <a:rPr lang="fa-IR" sz="2400" b="1" dirty="0" smtClean="0"/>
              <a:t>دوم:خروج ناگهانی خون از واژن</a:t>
            </a:r>
          </a:p>
          <a:p>
            <a:pPr algn="ctr"/>
            <a:endParaRPr lang="fa-IR" sz="2400" b="1" dirty="0" smtClean="0"/>
          </a:p>
          <a:p>
            <a:pPr algn="ctr"/>
            <a:r>
              <a:rPr lang="fa-IR" sz="2400" b="1" dirty="0" smtClean="0"/>
              <a:t>سوم: رانده شدن رحم به سمت پایین شکم و برامده شدن شکم</a:t>
            </a:r>
          </a:p>
          <a:p>
            <a:pPr algn="ctr"/>
            <a:endParaRPr lang="fa-IR" sz="2400" b="1" dirty="0" smtClean="0"/>
          </a:p>
          <a:p>
            <a:pPr algn="ctr"/>
            <a:r>
              <a:rPr lang="fa-IR" sz="2400" b="1" dirty="0" smtClean="0"/>
              <a:t>چهارم:بلندتر شدن طول بندناف</a:t>
            </a:r>
            <a:endParaRPr lang="fa-I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r"/>
            <a:r>
              <a:rPr lang="en-US" b="1" dirty="0" smtClean="0"/>
              <a:t>N/C </a:t>
            </a:r>
            <a:r>
              <a:rPr lang="fa-IR" b="1" dirty="0" smtClean="0"/>
              <a:t> مرحله سوم: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fa-IR" sz="2800" b="1" dirty="0" smtClean="0"/>
              <a:t>بررسی علائم جدا شدن جفت وکنترل میزان خونریزی</a:t>
            </a:r>
          </a:p>
          <a:p>
            <a:r>
              <a:rPr lang="fa-IR" sz="2800" b="1" dirty="0" smtClean="0"/>
              <a:t>ماساژ فوندوس رحم از روی شکم</a:t>
            </a:r>
          </a:p>
          <a:p>
            <a:pPr>
              <a:buNone/>
            </a:pPr>
            <a:endParaRPr lang="fa-IR" sz="2800" b="1" dirty="0" smtClean="0"/>
          </a:p>
          <a:p>
            <a:r>
              <a:rPr lang="fa-IR" sz="2800" b="1" dirty="0" smtClean="0"/>
              <a:t>انفوزیون اکسی توسین به میزان</a:t>
            </a:r>
            <a:r>
              <a:rPr lang="en-US" sz="2800" b="1" dirty="0" smtClean="0"/>
              <a:t>20 u/1000 cc</a:t>
            </a:r>
            <a:r>
              <a:rPr lang="fa-IR" sz="2800" b="1" dirty="0" smtClean="0"/>
              <a:t> سرم رینگر لاکتات یا نرمال سیلین باسرعت </a:t>
            </a:r>
            <a:r>
              <a:rPr lang="en-US" sz="2800" b="1" dirty="0" smtClean="0"/>
              <a:t>150 </a:t>
            </a:r>
            <a:r>
              <a:rPr lang="en-US" sz="2800" b="1" dirty="0" err="1" smtClean="0"/>
              <a:t>gtt</a:t>
            </a:r>
            <a:r>
              <a:rPr lang="en-US" sz="2800" b="1" dirty="0" smtClean="0"/>
              <a:t>/min</a:t>
            </a:r>
            <a:r>
              <a:rPr lang="fa-IR" sz="2800" b="1" dirty="0" smtClean="0"/>
              <a:t> </a:t>
            </a:r>
          </a:p>
          <a:p>
            <a:pPr>
              <a:buNone/>
            </a:pPr>
            <a:endParaRPr lang="fa-IR" sz="2800" b="1" dirty="0" smtClean="0"/>
          </a:p>
          <a:p>
            <a:r>
              <a:rPr lang="fa-IR" sz="2800" b="1" dirty="0" smtClean="0"/>
              <a:t>معاینه جفت و پرده های جنینی از نظر سالم و کامل بودن</a:t>
            </a:r>
          </a:p>
          <a:p>
            <a:endParaRPr lang="en-US" sz="2800" b="1" dirty="0" smtClean="0"/>
          </a:p>
          <a:p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fa-IR" b="1" dirty="0" smtClean="0"/>
              <a:t>مرحله چهارم زایمان: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2500"/>
          </a:bodyPr>
          <a:lstStyle/>
          <a:p>
            <a:r>
              <a:rPr lang="fa-IR" b="1" dirty="0" smtClean="0"/>
              <a:t>یک تا شش ساعت اول پس از خروج جفت و پردههای جنینی</a:t>
            </a:r>
          </a:p>
          <a:p>
            <a:r>
              <a:rPr lang="fa-IR" b="1" dirty="0" smtClean="0"/>
              <a:t>مرحله مراقبت دقیق از مادر</a:t>
            </a:r>
          </a:p>
          <a:p>
            <a:r>
              <a:rPr lang="fa-IR" b="1" dirty="0" smtClean="0">
                <a:solidFill>
                  <a:srgbClr val="FF0000"/>
                </a:solidFill>
              </a:rPr>
              <a:t>مرحله ترمیم پارگی های زایمان: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پارگی درجه یک:پوست پرینه یا فورشت و اپیتلیوم وازن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پارگی درجه دو:فاشیا و عضلات پرینه به همراه موارد بالا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پارگی درجه سه:اسفنگتر مقعد و موارد بالا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پارگی درجه چهار: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numCol="2"/>
          <a:lstStyle/>
          <a:p>
            <a:r>
              <a:rPr lang="en-US" dirty="0" smtClean="0"/>
              <a:t>N/C </a:t>
            </a:r>
            <a:r>
              <a:rPr lang="fa-IR" dirty="0" smtClean="0"/>
              <a:t> مرحله چهارم: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CC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numCol="2">
            <a:normAutofit/>
          </a:bodyPr>
          <a:lstStyle/>
          <a:p>
            <a:r>
              <a:rPr lang="fa-IR" sz="2800" b="1" dirty="0" smtClean="0"/>
              <a:t>کنترل علائم حیاتی</a:t>
            </a:r>
          </a:p>
          <a:p>
            <a:r>
              <a:rPr lang="fa-IR" sz="2800" b="1" dirty="0" smtClean="0"/>
              <a:t>کنترل خونریزی واژینال</a:t>
            </a:r>
          </a:p>
          <a:p>
            <a:r>
              <a:rPr lang="fa-IR" sz="2800" b="1" dirty="0" smtClean="0"/>
              <a:t>کنترل جمع شدن رحم و ماسازفوندوس رحم</a:t>
            </a:r>
          </a:p>
          <a:p>
            <a:r>
              <a:rPr lang="fa-IR" sz="2800" b="1" dirty="0" smtClean="0"/>
              <a:t>بررسی محل اپی زیاتومی</a:t>
            </a:r>
          </a:p>
          <a:p>
            <a:r>
              <a:rPr lang="fa-IR" sz="2800" b="1" dirty="0" smtClean="0"/>
              <a:t>بررسی </a:t>
            </a:r>
            <a:r>
              <a:rPr lang="en-US" sz="2800" b="1" dirty="0" smtClean="0"/>
              <a:t>U/o</a:t>
            </a:r>
            <a:r>
              <a:rPr lang="fa-IR" sz="2800" b="1" dirty="0" smtClean="0"/>
              <a:t> </a:t>
            </a:r>
          </a:p>
          <a:p>
            <a:r>
              <a:rPr lang="fa-IR" sz="2800" b="1" dirty="0" smtClean="0"/>
              <a:t>راه افتادن</a:t>
            </a:r>
          </a:p>
          <a:p>
            <a:r>
              <a:rPr lang="fa-IR" sz="2800" b="1" dirty="0" smtClean="0"/>
              <a:t>تغذیه </a:t>
            </a:r>
          </a:p>
          <a:p>
            <a:r>
              <a:rPr lang="fa-IR" sz="2800" b="1" dirty="0" smtClean="0"/>
              <a:t>تجویز دارو</a:t>
            </a:r>
          </a:p>
          <a:p>
            <a:r>
              <a:rPr lang="fa-IR" sz="2800" b="1" dirty="0" smtClean="0"/>
              <a:t>اموزشمراقبت از ناحیه اپی زیاتومی به مادر</a:t>
            </a:r>
          </a:p>
          <a:p>
            <a:r>
              <a:rPr lang="fa-IR" sz="2800" b="1" smtClean="0"/>
              <a:t>ترخیص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r"/>
            <a:r>
              <a:rPr lang="fa-IR" sz="4000" b="1" dirty="0" smtClean="0"/>
              <a:t>عوامل موثر بر زایمان:</a:t>
            </a:r>
            <a:endParaRPr lang="fa-I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66FFCC">
                  <a:shade val="30000"/>
                  <a:satMod val="115000"/>
                </a:srgbClr>
              </a:gs>
              <a:gs pos="50000">
                <a:srgbClr val="66FFCC">
                  <a:shade val="67500"/>
                  <a:satMod val="115000"/>
                </a:srgbClr>
              </a:gs>
              <a:gs pos="100000">
                <a:srgbClr val="66FFC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/>
              <a:t>Passenger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/>
              <a:t>Passage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/>
              <a:t>Powers</a:t>
            </a:r>
            <a:r>
              <a:rPr lang="fa-IR" b="1" dirty="0" smtClean="0"/>
              <a:t>:</a:t>
            </a:r>
            <a:endParaRPr lang="en-US" b="1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fa-IR" b="1" dirty="0" smtClean="0"/>
              <a:t>عوامل روانی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000232" y="2357430"/>
            <a:ext cx="3357586" cy="1714512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1.انقباضات رحمی</a:t>
            </a:r>
          </a:p>
          <a:p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2.انقباض عضلات شکم</a:t>
            </a:r>
            <a:endParaRPr lang="fa-I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flipV="1">
            <a:off x="5429256" y="2857496"/>
            <a:ext cx="128588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a-IR" b="1" dirty="0" smtClean="0"/>
              <a:t>تئورئهای آغاز زایمان: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fa-IR" dirty="0" smtClean="0">
                <a:solidFill>
                  <a:srgbClr val="FF0000"/>
                </a:solidFill>
              </a:rPr>
              <a:t>)علل </a:t>
            </a:r>
            <a:r>
              <a:rPr lang="fa-IR" dirty="0" smtClean="0">
                <a:solidFill>
                  <a:srgbClr val="003399"/>
                </a:solidFill>
              </a:rPr>
              <a:t>هورمونی</a:t>
            </a:r>
          </a:p>
          <a:p>
            <a:pPr marL="514350" indent="-514350">
              <a:buNone/>
            </a:pPr>
            <a:endParaRPr lang="fa-IR" dirty="0" smtClean="0">
              <a:solidFill>
                <a:srgbClr val="003399"/>
              </a:solidFill>
            </a:endParaRPr>
          </a:p>
          <a:p>
            <a:pPr marL="514350" indent="-514350">
              <a:buNone/>
            </a:pPr>
            <a:endParaRPr lang="fa-IR" dirty="0" smtClean="0">
              <a:solidFill>
                <a:srgbClr val="003399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fa-IR" dirty="0" smtClean="0">
                <a:solidFill>
                  <a:srgbClr val="FF0000"/>
                </a:solidFill>
              </a:rPr>
              <a:t>)علل </a:t>
            </a:r>
            <a:r>
              <a:rPr lang="fa-IR" dirty="0" smtClean="0">
                <a:solidFill>
                  <a:srgbClr val="003399"/>
                </a:solidFill>
              </a:rPr>
              <a:t>مکانیکی</a:t>
            </a:r>
          </a:p>
          <a:p>
            <a:pPr marL="514350" indent="-514350">
              <a:buNone/>
            </a:pPr>
            <a:endParaRPr lang="fa-IR" dirty="0" smtClean="0">
              <a:solidFill>
                <a:srgbClr val="003399"/>
              </a:solidFill>
            </a:endParaRPr>
          </a:p>
          <a:p>
            <a:pPr marL="514350" indent="-514350">
              <a:buNone/>
            </a:pPr>
            <a:endParaRPr lang="fa-IR" dirty="0" smtClean="0">
              <a:solidFill>
                <a:srgbClr val="003399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fa-IR" dirty="0" smtClean="0">
                <a:solidFill>
                  <a:srgbClr val="FF0000"/>
                </a:solidFill>
              </a:rPr>
              <a:t>)سایر </a:t>
            </a:r>
            <a:r>
              <a:rPr lang="fa-IR" dirty="0" smtClean="0">
                <a:solidFill>
                  <a:srgbClr val="003399"/>
                </a:solidFill>
              </a:rPr>
              <a:t>موارد</a:t>
            </a:r>
            <a:endParaRPr lang="fa-IR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)علل هورمونی: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5" name="Cloud Callout 4"/>
          <p:cNvSpPr/>
          <p:nvPr/>
        </p:nvSpPr>
        <p:spPr>
          <a:xfrm>
            <a:off x="1928794" y="1571612"/>
            <a:ext cx="6643734" cy="3857652"/>
          </a:xfrm>
          <a:prstGeom prst="cloudCallou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استروژن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پروژسترون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کوتیزول جنینی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هورمون</a:t>
            </a:r>
            <a:r>
              <a:rPr lang="en-US" sz="2800" dirty="0" smtClean="0">
                <a:solidFill>
                  <a:srgbClr val="FFFF99"/>
                </a:solidFill>
              </a:rPr>
              <a:t>CRH</a:t>
            </a:r>
            <a:endParaRPr lang="fa-IR" sz="2800" dirty="0" smtClean="0">
              <a:solidFill>
                <a:srgbClr val="FFFF99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اکسی توسین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fa-IR" sz="2800" dirty="0" smtClean="0">
                <a:solidFill>
                  <a:srgbClr val="FFFF99"/>
                </a:solidFill>
              </a:rPr>
              <a:t>پروستا گلاندین ها</a:t>
            </a:r>
            <a:endParaRPr lang="fa-IR" sz="2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en-US" b="1" dirty="0" smtClean="0"/>
              <a:t>B</a:t>
            </a:r>
            <a:r>
              <a:rPr lang="fa-IR" b="1" dirty="0" smtClean="0"/>
              <a:t>)علل مکانیکی: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fa-IR" dirty="0"/>
          </a:p>
        </p:txBody>
      </p:sp>
      <p:sp>
        <p:nvSpPr>
          <p:cNvPr id="4" name="Cloud Callout 3"/>
          <p:cNvSpPr/>
          <p:nvPr/>
        </p:nvSpPr>
        <p:spPr>
          <a:xfrm>
            <a:off x="857224" y="1571612"/>
            <a:ext cx="6715172" cy="4143404"/>
          </a:xfrm>
          <a:prstGeom prst="cloudCallou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arenR"/>
            </a:pPr>
            <a:r>
              <a:rPr lang="fa-IR" sz="2400" dirty="0" smtClean="0">
                <a:solidFill>
                  <a:srgbClr val="FF0000"/>
                </a:solidFill>
              </a:rPr>
              <a:t>بزرگ و متسع شدن رحم که باعث: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fa-IR" sz="2400" dirty="0" smtClean="0">
                <a:solidFill>
                  <a:srgbClr val="FF0000"/>
                </a:solidFill>
              </a:rPr>
              <a:t>ورود سر جنین به لگن حقیقی و فشار بر سرویکس: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en-US" b="1" dirty="0" smtClean="0"/>
              <a:t>C</a:t>
            </a:r>
            <a:r>
              <a:rPr lang="fa-IR" b="1" dirty="0" smtClean="0"/>
              <a:t>)</a:t>
            </a:r>
            <a:r>
              <a:rPr lang="en-US" b="1" dirty="0" smtClean="0"/>
              <a:t> </a:t>
            </a:r>
            <a:r>
              <a:rPr lang="fa-IR" b="1" dirty="0" smtClean="0"/>
              <a:t>سایر موارد: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9FF66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4" name="Cloud Callout 3"/>
          <p:cNvSpPr/>
          <p:nvPr/>
        </p:nvSpPr>
        <p:spPr>
          <a:xfrm>
            <a:off x="1142976" y="1714488"/>
            <a:ext cx="6786610" cy="364333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</a:rPr>
              <a:t>عوامل روحی و روانی</a:t>
            </a:r>
          </a:p>
          <a:p>
            <a:pPr marL="342900" indent="-342900" algn="ctr">
              <a:buFont typeface="+mj-lt"/>
              <a:buAutoNum type="arabicPeriod"/>
            </a:pPr>
            <a:endParaRPr lang="fa-IR" sz="24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</a:rPr>
              <a:t>بیماریهای مادر و جنین</a:t>
            </a:r>
          </a:p>
          <a:p>
            <a:pPr marL="342900" indent="-342900" algn="ctr">
              <a:buFont typeface="+mj-lt"/>
              <a:buAutoNum type="arabicPeriod"/>
            </a:pPr>
            <a:endParaRPr lang="fa-IR" sz="24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ROM</a:t>
            </a:r>
            <a:r>
              <a:rPr lang="fa-IR" sz="2400" dirty="0" smtClean="0">
                <a:solidFill>
                  <a:schemeClr val="tx1"/>
                </a:solidFill>
              </a:rPr>
              <a:t>:پاره کردن مصنوعی پردهای امنیون</a:t>
            </a:r>
            <a:endParaRPr lang="fa-I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r"/>
            <a:r>
              <a:rPr lang="fa-IR" sz="3600" dirty="0" smtClean="0"/>
              <a:t>علائم مقدماتی شروع زایمان: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endParaRPr lang="fa-IR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142976" y="1643050"/>
            <a:ext cx="7429552" cy="4214842"/>
          </a:xfrm>
          <a:prstGeom prst="flowChartPunchedTape">
            <a:avLst/>
          </a:prstGeom>
          <a:gradFill>
            <a:gsLst>
              <a:gs pos="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Lightening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Frequency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False </a:t>
            </a:r>
            <a:r>
              <a:rPr lang="en-US" sz="2000" b="1" dirty="0" err="1" smtClean="0">
                <a:solidFill>
                  <a:schemeClr val="tx1"/>
                </a:solidFill>
              </a:rPr>
              <a:t>Labar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fa-IR" sz="2000" b="1" dirty="0" smtClean="0">
                <a:solidFill>
                  <a:schemeClr val="tx1"/>
                </a:solidFill>
              </a:rPr>
              <a:t>تغییر دهانه رحم</a:t>
            </a:r>
            <a:endParaRPr lang="fa-I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355</TotalTime>
  <Words>838</Words>
  <Application>Microsoft Office PowerPoint</Application>
  <PresentationFormat>On-screen Show (4:3)</PresentationFormat>
  <Paragraphs>206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LABAR</vt:lpstr>
      <vt:lpstr>تفاوت Labar با Delivery:</vt:lpstr>
      <vt:lpstr>زایمان ترم: هفته37 تا 42 یا 280 روز بعد از LMP</vt:lpstr>
      <vt:lpstr>عوامل موثر بر زایمان:</vt:lpstr>
      <vt:lpstr>تئورئهای آغاز زایمان:</vt:lpstr>
      <vt:lpstr>A)علل هورمونی:</vt:lpstr>
      <vt:lpstr>B)علل مکانیکی:</vt:lpstr>
      <vt:lpstr>C) سایر موارد:</vt:lpstr>
      <vt:lpstr>علائم مقدماتی شروع زایمان:</vt:lpstr>
      <vt:lpstr>علائم شروع زایمان:</vt:lpstr>
      <vt:lpstr>مراحل زایمان: زایمان 4 مرحله دارد.</vt:lpstr>
      <vt:lpstr>First stage:</vt:lpstr>
      <vt:lpstr>فیزیولوژی مرحله اول:</vt:lpstr>
      <vt:lpstr>PowerPoint Presentation</vt:lpstr>
      <vt:lpstr>PowerPoint Presentation</vt:lpstr>
      <vt:lpstr>PowerPoint Presentation</vt:lpstr>
      <vt:lpstr>مداخلات مرحله اول:</vt:lpstr>
      <vt:lpstr>N/C  مرحله اول:</vt:lpstr>
      <vt:lpstr>مرحله دوم زایمان:</vt:lpstr>
      <vt:lpstr>عوامل موثر در پیشرفت مرحله دوم: </vt:lpstr>
      <vt:lpstr>مکانیسم زایمان جنین:</vt:lpstr>
      <vt:lpstr>PowerPoint Presentation</vt:lpstr>
      <vt:lpstr>مداخلات مرحله دوم:</vt:lpstr>
      <vt:lpstr>PowerPoint Presentation</vt:lpstr>
      <vt:lpstr>PowerPoint Presentation</vt:lpstr>
      <vt:lpstr>N/C  مرحله دوم:</vt:lpstr>
      <vt:lpstr>مرحله سوم زایمان:</vt:lpstr>
      <vt:lpstr>موانع جدا شدن جفت:</vt:lpstr>
      <vt:lpstr>جدا شدن جفت:</vt:lpstr>
      <vt:lpstr>PowerPoint Presentation</vt:lpstr>
      <vt:lpstr>نکته:</vt:lpstr>
      <vt:lpstr>N/C  مرحله سوم:</vt:lpstr>
      <vt:lpstr>مرحله چهارم زایمان:</vt:lpstr>
      <vt:lpstr>N/C  مرحله چهارم: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LABAR</dc:title>
  <dc:creator>Yekta</dc:creator>
  <cp:lastModifiedBy>taban</cp:lastModifiedBy>
  <cp:revision>34</cp:revision>
  <dcterms:created xsi:type="dcterms:W3CDTF">2014-11-16T15:04:15Z</dcterms:created>
  <dcterms:modified xsi:type="dcterms:W3CDTF">2023-05-19T04:10:03Z</dcterms:modified>
</cp:coreProperties>
</file>